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75" r:id="rId2"/>
    <p:sldId id="256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8" r:id="rId21"/>
    <p:sldId id="277" r:id="rId22"/>
    <p:sldId id="312" r:id="rId23"/>
    <p:sldId id="274" r:id="rId24"/>
    <p:sldId id="279" r:id="rId25"/>
    <p:sldId id="280" r:id="rId26"/>
    <p:sldId id="281" r:id="rId27"/>
    <p:sldId id="282" r:id="rId28"/>
    <p:sldId id="283" r:id="rId29"/>
    <p:sldId id="290" r:id="rId30"/>
    <p:sldId id="284" r:id="rId31"/>
    <p:sldId id="285" r:id="rId32"/>
    <p:sldId id="286" r:id="rId33"/>
    <p:sldId id="288" r:id="rId34"/>
    <p:sldId id="287" r:id="rId35"/>
    <p:sldId id="291" r:id="rId36"/>
    <p:sldId id="292" r:id="rId37"/>
    <p:sldId id="311" r:id="rId38"/>
    <p:sldId id="293" r:id="rId39"/>
    <p:sldId id="294" r:id="rId40"/>
    <p:sldId id="295" r:id="rId41"/>
    <p:sldId id="299" r:id="rId42"/>
    <p:sldId id="297" r:id="rId43"/>
    <p:sldId id="298" r:id="rId44"/>
    <p:sldId id="296" r:id="rId45"/>
    <p:sldId id="300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3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95053-19BA-594C-90FF-6C4528FC4A7C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0D844-3C91-1143-A76A-8A8244ACB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56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00D844-3C91-1143-A76A-8A8244ACB81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05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14/09/16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tinal%20detach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1833" y="1297591"/>
            <a:ext cx="3327503" cy="262140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974167" y="1725083"/>
            <a:ext cx="39793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50 YEAR OLD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MALE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MYOPIC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SUDDEN PAINLESS LOSS OF VISION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NO H/O TRAUMA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918998"/>
            <a:ext cx="3458736" cy="2580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4707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CLINICAL FEATURES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 dirty="0" smtClean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dirty="0" smtClean="0"/>
              <a:t>Dark spots – vitreous </a:t>
            </a:r>
            <a:r>
              <a:rPr lang="en-US" dirty="0" err="1" smtClean="0"/>
              <a:t>degenration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Photopsia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Sudden , Painless , Vision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7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SIGNS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061633"/>
          </a:xfrm>
        </p:spPr>
        <p:txBody>
          <a:bodyPr/>
          <a:lstStyle/>
          <a:p>
            <a:r>
              <a:rPr lang="en-US" dirty="0" smtClean="0"/>
              <a:t>IOP –Normal / lower</a:t>
            </a:r>
          </a:p>
          <a:p>
            <a:endParaRPr lang="en-US" dirty="0"/>
          </a:p>
          <a:p>
            <a:r>
              <a:rPr lang="en-US" dirty="0" smtClean="0"/>
              <a:t>Marcus Gunn Pupil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4584" y="3820583"/>
            <a:ext cx="4339166" cy="179587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0000FF"/>
                </a:solidFill>
              </a:rPr>
              <a:t>OTHER CAUSES OF MARCUS GUNN</a:t>
            </a:r>
            <a:endParaRPr lang="en-US" b="1" u="sng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OPTIC NEURITIS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OPTIC ATROPHY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CRAO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CRVO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91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OPHTHALMOSCOPY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Grey reflex</a:t>
            </a:r>
          </a:p>
          <a:p>
            <a:endParaRPr lang="en-US" dirty="0"/>
          </a:p>
          <a:p>
            <a:r>
              <a:rPr lang="en-US" dirty="0" smtClean="0"/>
              <a:t>Convex Configuration</a:t>
            </a:r>
          </a:p>
          <a:p>
            <a:endParaRPr lang="en-US" dirty="0"/>
          </a:p>
          <a:p>
            <a:r>
              <a:rPr lang="en-US" dirty="0" smtClean="0"/>
              <a:t>Oscillating folds</a:t>
            </a:r>
          </a:p>
          <a:p>
            <a:endParaRPr lang="en-US" dirty="0"/>
          </a:p>
          <a:p>
            <a:r>
              <a:rPr lang="en-US" dirty="0" smtClean="0"/>
              <a:t>Funnel Shape – In total detachment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10" y="1744133"/>
            <a:ext cx="362550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09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OPHTHALMOSCOPY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Retinal vessels – dark , tortuous cords</a:t>
            </a:r>
          </a:p>
          <a:p>
            <a:endParaRPr lang="en-US" dirty="0"/>
          </a:p>
          <a:p>
            <a:r>
              <a:rPr lang="en-US" dirty="0" smtClean="0"/>
              <a:t>Retinal breaks</a:t>
            </a:r>
            <a:endParaRPr lang="en-US" dirty="0"/>
          </a:p>
        </p:txBody>
      </p:sp>
      <p:pic>
        <p:nvPicPr>
          <p:cNvPr id="4" name="Picture 5" descr="C:\Users\VAIO\Desktop\RD\bbmapAsse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855" y="3479898"/>
            <a:ext cx="7347478" cy="2908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6244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SIGNS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err="1" smtClean="0"/>
              <a:t>Scotoma</a:t>
            </a:r>
            <a:endParaRPr lang="en-US" sz="2400" dirty="0" smtClean="0"/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ERG –Subnormal / Absent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Ultrasonography - Confirmation</a:t>
            </a:r>
            <a:endParaRPr lang="en-US" sz="2400" dirty="0"/>
          </a:p>
        </p:txBody>
      </p:sp>
      <p:pic>
        <p:nvPicPr>
          <p:cNvPr id="4" name="Picture 8" descr="2_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6617" y="1417638"/>
            <a:ext cx="3426883" cy="2795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027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FFFF00"/>
                </a:solidFill>
              </a:rPr>
              <a:t>Fresh retinal detachment.</a:t>
            </a:r>
            <a:br>
              <a:rPr lang="en-IN" dirty="0">
                <a:solidFill>
                  <a:srgbClr val="FFFF00"/>
                </a:solidFill>
              </a:rPr>
            </a:b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9322" y="1783560"/>
            <a:ext cx="3214710" cy="4574398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  <a:buNone/>
            </a:pPr>
            <a:r>
              <a:rPr lang="en-IN" sz="2000" b="1" dirty="0" smtClean="0"/>
              <a:t> </a:t>
            </a:r>
            <a:r>
              <a:rPr lang="en-IN" sz="2000" dirty="0" smtClean="0"/>
              <a:t> </a:t>
            </a:r>
            <a:r>
              <a:rPr lang="en-IN" sz="2000" b="1" dirty="0" smtClean="0"/>
              <a:t>(A)</a:t>
            </a:r>
            <a:r>
              <a:rPr lang="en-IN" sz="2000" dirty="0" smtClean="0"/>
              <a:t> U-tear in detached retina;</a:t>
            </a:r>
          </a:p>
          <a:p>
            <a:pPr algn="ctr">
              <a:lnSpc>
                <a:spcPct val="130000"/>
              </a:lnSpc>
              <a:buNone/>
            </a:pPr>
            <a:r>
              <a:rPr lang="en-IN" sz="2000" b="1" dirty="0" smtClean="0"/>
              <a:t>(B)</a:t>
            </a:r>
            <a:r>
              <a:rPr lang="en-IN" sz="2000" dirty="0" smtClean="0"/>
              <a:t> superior </a:t>
            </a:r>
            <a:r>
              <a:rPr lang="en-IN" sz="2000" dirty="0" err="1" smtClean="0"/>
              <a:t>bullous</a:t>
            </a:r>
            <a:r>
              <a:rPr lang="en-IN" sz="2000" dirty="0" smtClean="0"/>
              <a:t> retinal detachment;</a:t>
            </a:r>
          </a:p>
          <a:p>
            <a:pPr algn="ctr">
              <a:lnSpc>
                <a:spcPct val="130000"/>
              </a:lnSpc>
              <a:buNone/>
            </a:pPr>
            <a:r>
              <a:rPr lang="en-IN" sz="2000" dirty="0" smtClean="0"/>
              <a:t> </a:t>
            </a:r>
            <a:r>
              <a:rPr lang="en-IN" sz="2000" b="1" dirty="0" smtClean="0"/>
              <a:t>(C)</a:t>
            </a:r>
            <a:r>
              <a:rPr lang="en-IN" sz="2000" dirty="0" smtClean="0"/>
              <a:t> shallow temporal retinal detachment;</a:t>
            </a:r>
          </a:p>
          <a:p>
            <a:pPr algn="ctr">
              <a:lnSpc>
                <a:spcPct val="130000"/>
              </a:lnSpc>
              <a:buNone/>
            </a:pPr>
            <a:r>
              <a:rPr lang="en-IN" sz="2000" dirty="0" smtClean="0"/>
              <a:t> </a:t>
            </a:r>
            <a:r>
              <a:rPr lang="en-IN" sz="2000" b="1" dirty="0" smtClean="0"/>
              <a:t>(D)</a:t>
            </a:r>
            <a:r>
              <a:rPr lang="en-IN" sz="2000" dirty="0" smtClean="0"/>
              <a:t> B-scan shows a totally detached retina</a:t>
            </a:r>
            <a:endParaRPr lang="en-IN" sz="2000" dirty="0"/>
          </a:p>
        </p:txBody>
      </p:sp>
      <p:pic>
        <p:nvPicPr>
          <p:cNvPr id="13314" name="Picture 2" descr="C:\Users\VAIO\Desktop\RD\bbmapAsset (32)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285860"/>
            <a:ext cx="6072230" cy="49589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061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60" y="1190830"/>
            <a:ext cx="2928926" cy="5212576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  <a:buNone/>
            </a:pPr>
            <a:r>
              <a:rPr lang="en-US" sz="2400" dirty="0" smtClean="0"/>
              <a:t> </a:t>
            </a:r>
            <a:r>
              <a:rPr lang="en-US" sz="2400" b="1" dirty="0" smtClean="0"/>
              <a:t>(A)</a:t>
            </a:r>
            <a:r>
              <a:rPr lang="en-US" sz="2400" dirty="0" smtClean="0"/>
              <a:t> Secondary retinal cyst;</a:t>
            </a:r>
          </a:p>
          <a:p>
            <a:pPr algn="ctr">
              <a:lnSpc>
                <a:spcPct val="130000"/>
              </a:lnSpc>
              <a:buNone/>
            </a:pPr>
            <a:r>
              <a:rPr lang="en-US" sz="2400" dirty="0" smtClean="0"/>
              <a:t> </a:t>
            </a:r>
            <a:r>
              <a:rPr lang="en-US" sz="2400" b="1" dirty="0" smtClean="0"/>
              <a:t>(B)</a:t>
            </a:r>
            <a:r>
              <a:rPr lang="en-US" sz="2400" dirty="0" smtClean="0"/>
              <a:t> B-scan shows a retinal cyst; </a:t>
            </a:r>
          </a:p>
          <a:p>
            <a:pPr algn="ctr">
              <a:lnSpc>
                <a:spcPct val="130000"/>
              </a:lnSpc>
              <a:buNone/>
            </a:pPr>
            <a:r>
              <a:rPr lang="en-US" sz="2400" b="1" dirty="0" smtClean="0"/>
              <a:t>(C)</a:t>
            </a:r>
            <a:r>
              <a:rPr lang="en-US" sz="2400" dirty="0" smtClean="0"/>
              <a:t> ‘high water mark’ in an eye with an inferior retinal detachment</a:t>
            </a:r>
            <a:endParaRPr lang="en-IN" sz="2400" dirty="0"/>
          </a:p>
        </p:txBody>
      </p:sp>
      <p:pic>
        <p:nvPicPr>
          <p:cNvPr id="14338" name="Picture 2" descr="C:\Users\VAIO\Desktop\RD\bbmapAsset (33)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4675" y="1206967"/>
            <a:ext cx="2733158" cy="54592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010833" y="359833"/>
            <a:ext cx="5778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Long-standing retinal detachment.</a:t>
            </a:r>
          </a:p>
          <a:p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1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COMPLICATIONS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Proliferative vitreous retinopathy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Complicated cataract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Uveitis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Phthisis </a:t>
            </a:r>
            <a:r>
              <a:rPr lang="en-US" sz="2400" dirty="0" err="1" smtClean="0"/>
              <a:t>Bulbi</a:t>
            </a:r>
            <a:endParaRPr lang="en-US" sz="2400" dirty="0"/>
          </a:p>
        </p:txBody>
      </p:sp>
      <p:pic>
        <p:nvPicPr>
          <p:cNvPr id="4" name="Picture 2" descr="C:\Users\VAIO\Desktop\RD\bbmapAsset (34)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4750" y="2564351"/>
            <a:ext cx="3850607" cy="3561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72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TREATMENT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167" y="1600200"/>
            <a:ext cx="8710083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Sealing of retinal break – Photocoagulation/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400" dirty="0" smtClean="0"/>
              <a:t>                                                   </a:t>
            </a:r>
            <a:r>
              <a:rPr lang="en-US" sz="2400" dirty="0" err="1" smtClean="0"/>
              <a:t>cryocoagultion</a:t>
            </a:r>
            <a:r>
              <a:rPr lang="en-US" sz="2400" dirty="0" smtClean="0"/>
              <a:t>/diathermy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366" y="2855679"/>
            <a:ext cx="3691468" cy="2814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005rd07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8417" y="2718096"/>
            <a:ext cx="4023783" cy="30286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4105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TREATMENT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167" y="1600200"/>
            <a:ext cx="8710083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SRF Drainage</a:t>
            </a:r>
          </a:p>
          <a:p>
            <a:pPr>
              <a:lnSpc>
                <a:spcPct val="130000"/>
              </a:lnSpc>
            </a:pPr>
            <a:endParaRPr lang="en-US" sz="2400" dirty="0" smtClean="0"/>
          </a:p>
          <a:p>
            <a:pPr>
              <a:lnSpc>
                <a:spcPct val="130000"/>
              </a:lnSpc>
            </a:pPr>
            <a:r>
              <a:rPr lang="en-US" sz="2400" dirty="0" smtClean="0"/>
              <a:t>Scleral Buckling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Pneumatic </a:t>
            </a:r>
            <a:r>
              <a:rPr lang="en-US" sz="2400" dirty="0" err="1" smtClean="0"/>
              <a:t>Retinopaxy</a:t>
            </a:r>
            <a:endParaRPr lang="en-US" sz="2400" dirty="0" smtClean="0"/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Pars Plana </a:t>
            </a:r>
            <a:r>
              <a:rPr lang="en-US" sz="2400" dirty="0" err="1" smtClean="0"/>
              <a:t>Vitrectomy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900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RETINAL DETACHMENT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22859" y="47625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/>
              <a:t>Dr. K. </a:t>
            </a:r>
            <a:r>
              <a:rPr lang="en-US" sz="2400" dirty="0" err="1" smtClean="0"/>
              <a:t>Kanthamani</a:t>
            </a:r>
            <a:endParaRPr lang="en-US" sz="2400" dirty="0" smtClean="0"/>
          </a:p>
          <a:p>
            <a:pPr algn="r"/>
            <a:r>
              <a:rPr lang="en-US" sz="2400" dirty="0" smtClean="0"/>
              <a:t>Prof. and HOD</a:t>
            </a:r>
          </a:p>
          <a:p>
            <a:pPr algn="r"/>
            <a:r>
              <a:rPr lang="en-US" sz="2400" dirty="0" smtClean="0"/>
              <a:t>SDUMC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8943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00"/>
                </a:solidFill>
              </a:rPr>
              <a:t>Scleral</a:t>
            </a:r>
            <a:r>
              <a:rPr lang="en-US" dirty="0" smtClean="0">
                <a:solidFill>
                  <a:srgbClr val="FFFF00"/>
                </a:solidFill>
              </a:rPr>
              <a:t> buckling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28800"/>
            <a:ext cx="4166274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981200"/>
            <a:ext cx="4219575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6843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4572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Pneumatic   </a:t>
            </a:r>
            <a:r>
              <a:rPr lang="en-US" dirty="0" err="1" smtClean="0">
                <a:solidFill>
                  <a:srgbClr val="FFFF00"/>
                </a:solidFill>
              </a:rPr>
              <a:t>retinopexy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3030279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447800"/>
            <a:ext cx="3048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1" y="1447800"/>
            <a:ext cx="2514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799" y="4038600"/>
            <a:ext cx="302375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4038600"/>
            <a:ext cx="2971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799" y="4038600"/>
            <a:ext cx="259080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72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93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SECONDARY RETINAL DETACHMENT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917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EXUDATIVE / SOLID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Retina pushed – neoplasm / other lesion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C:\Users\VAIO\Desktop\RD\bbmapAsset (41)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9970" y="2668114"/>
            <a:ext cx="3862947" cy="359724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44632" y="2995083"/>
            <a:ext cx="29421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CHOROIDAL MELANOMA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8735806">
            <a:off x="4507343" y="3464601"/>
            <a:ext cx="1251145" cy="270851"/>
          </a:xfrm>
          <a:prstGeom prst="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2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ETIOLOGY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Systemic diseases</a:t>
            </a:r>
          </a:p>
          <a:p>
            <a:endParaRPr lang="en-US" sz="2400" dirty="0"/>
          </a:p>
          <a:p>
            <a:r>
              <a:rPr lang="en-US" sz="2400" dirty="0" err="1" smtClean="0"/>
              <a:t>Toxaemia</a:t>
            </a:r>
            <a:r>
              <a:rPr lang="en-US" sz="2400" dirty="0" smtClean="0"/>
              <a:t> of pregnancy</a:t>
            </a:r>
          </a:p>
          <a:p>
            <a:endParaRPr lang="en-US" sz="2400" dirty="0"/>
          </a:p>
          <a:p>
            <a:r>
              <a:rPr lang="en-US" sz="2400" dirty="0" smtClean="0"/>
              <a:t>Retinal Hypertension</a:t>
            </a:r>
          </a:p>
          <a:p>
            <a:endParaRPr lang="en-US" sz="2400" dirty="0"/>
          </a:p>
          <a:p>
            <a:r>
              <a:rPr lang="en-US" sz="2400" dirty="0" smtClean="0"/>
              <a:t>Blood </a:t>
            </a:r>
            <a:r>
              <a:rPr lang="en-US" sz="2400" dirty="0" err="1" smtClean="0"/>
              <a:t>Dyscrasias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err="1" smtClean="0"/>
              <a:t>Polyarteritis</a:t>
            </a:r>
            <a:r>
              <a:rPr lang="en-US" sz="2400" dirty="0" smtClean="0"/>
              <a:t> </a:t>
            </a:r>
            <a:r>
              <a:rPr lang="en-US" sz="2400" dirty="0" err="1" smtClean="0"/>
              <a:t>Nodosa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7597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ETIOLOGY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 smtClean="0"/>
              <a:t>Ocular diseases</a:t>
            </a:r>
          </a:p>
          <a:p>
            <a:endParaRPr lang="en-US" sz="2400" dirty="0"/>
          </a:p>
          <a:p>
            <a:r>
              <a:rPr lang="en-US" sz="2400" dirty="0" smtClean="0"/>
              <a:t>Harada’s Disease</a:t>
            </a:r>
          </a:p>
          <a:p>
            <a:endParaRPr lang="en-US" sz="2400" dirty="0"/>
          </a:p>
          <a:p>
            <a:r>
              <a:rPr lang="en-US" sz="2400" dirty="0" smtClean="0"/>
              <a:t>Posterior </a:t>
            </a:r>
            <a:r>
              <a:rPr lang="en-US" sz="2400" dirty="0" err="1" smtClean="0"/>
              <a:t>Scleritis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Orbital Cellulitis</a:t>
            </a:r>
          </a:p>
          <a:p>
            <a:endParaRPr lang="en-US" sz="2400" dirty="0"/>
          </a:p>
          <a:p>
            <a:r>
              <a:rPr lang="en-US" sz="2400" dirty="0" smtClean="0"/>
              <a:t>CSR</a:t>
            </a:r>
          </a:p>
          <a:p>
            <a:endParaRPr lang="en-US" sz="2400" dirty="0"/>
          </a:p>
          <a:p>
            <a:r>
              <a:rPr lang="en-US" sz="2400" dirty="0" smtClean="0"/>
              <a:t>Neoplasms</a:t>
            </a:r>
          </a:p>
          <a:p>
            <a:endParaRPr lang="en-US" sz="2400" dirty="0"/>
          </a:p>
          <a:p>
            <a:r>
              <a:rPr lang="en-US" sz="2400" dirty="0" smtClean="0"/>
              <a:t>Sudden </a:t>
            </a:r>
            <a:r>
              <a:rPr lang="en-US" sz="2400" dirty="0" err="1" smtClean="0"/>
              <a:t>Hypotony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3307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CLINICAL FEATURES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No </a:t>
            </a:r>
            <a:r>
              <a:rPr lang="en-US" sz="2400" dirty="0" err="1" smtClean="0"/>
              <a:t>photopsia</a:t>
            </a:r>
            <a:endParaRPr lang="en-US" sz="2400" dirty="0" smtClean="0"/>
          </a:p>
          <a:p>
            <a:pPr>
              <a:lnSpc>
                <a:spcPct val="130000"/>
              </a:lnSpc>
            </a:pPr>
            <a:endParaRPr lang="en-US" sz="2400" dirty="0" smtClean="0"/>
          </a:p>
          <a:p>
            <a:pPr>
              <a:lnSpc>
                <a:spcPct val="130000"/>
              </a:lnSpc>
            </a:pPr>
            <a:r>
              <a:rPr lang="en-US" sz="2400" dirty="0" smtClean="0"/>
              <a:t>No holes/tears</a:t>
            </a:r>
          </a:p>
          <a:p>
            <a:pPr>
              <a:lnSpc>
                <a:spcPct val="130000"/>
              </a:lnSpc>
            </a:pPr>
            <a:endParaRPr lang="en-US" sz="2400" dirty="0" smtClean="0"/>
          </a:p>
          <a:p>
            <a:pPr>
              <a:lnSpc>
                <a:spcPct val="130000"/>
              </a:lnSpc>
            </a:pPr>
            <a:r>
              <a:rPr lang="en-US" sz="2400" dirty="0" smtClean="0"/>
              <a:t>Smooth and convex</a:t>
            </a:r>
          </a:p>
          <a:p>
            <a:pPr>
              <a:lnSpc>
                <a:spcPct val="130000"/>
              </a:lnSpc>
            </a:pPr>
            <a:endParaRPr lang="en-US" sz="2400" dirty="0" smtClean="0"/>
          </a:p>
          <a:p>
            <a:pPr>
              <a:lnSpc>
                <a:spcPct val="130000"/>
              </a:lnSpc>
            </a:pPr>
            <a:r>
              <a:rPr lang="en-US" sz="2400" dirty="0" smtClean="0"/>
              <a:t>Shifting fluid</a:t>
            </a:r>
          </a:p>
          <a:p>
            <a:pPr>
              <a:lnSpc>
                <a:spcPct val="130000"/>
              </a:lnSpc>
            </a:pPr>
            <a:endParaRPr lang="en-US" sz="2400" dirty="0" smtClean="0"/>
          </a:p>
          <a:p>
            <a:pPr>
              <a:lnSpc>
                <a:spcPct val="130000"/>
              </a:lnSpc>
            </a:pPr>
            <a:r>
              <a:rPr lang="en-US" sz="2400" dirty="0" smtClean="0"/>
              <a:t>White solid detachment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691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0" y="952500"/>
            <a:ext cx="3225800" cy="5403060"/>
          </a:xfrm>
        </p:spPr>
        <p:txBody>
          <a:bodyPr>
            <a:normAutofit fontScale="70000" lnSpcReduction="20000"/>
          </a:bodyPr>
          <a:lstStyle/>
          <a:p>
            <a:pPr algn="ctr">
              <a:lnSpc>
                <a:spcPct val="150000"/>
              </a:lnSpc>
              <a:buNone/>
            </a:pPr>
            <a:r>
              <a:rPr lang="en-US" dirty="0" err="1" smtClean="0"/>
              <a:t>Exudative</a:t>
            </a:r>
            <a:r>
              <a:rPr lang="en-US" dirty="0" smtClean="0"/>
              <a:t> retinal detachment with shifting fluid. </a:t>
            </a:r>
          </a:p>
          <a:p>
            <a:pPr algn="ctr">
              <a:lnSpc>
                <a:spcPct val="150000"/>
              </a:lnSpc>
              <a:buNone/>
            </a:pPr>
            <a:r>
              <a:rPr lang="en-US" b="1" dirty="0" smtClean="0"/>
              <a:t>(A)</a:t>
            </a:r>
            <a:r>
              <a:rPr lang="en-US" dirty="0" smtClean="0"/>
              <a:t> Inferior collection of </a:t>
            </a:r>
            <a:r>
              <a:rPr lang="en-US" dirty="0" err="1" smtClean="0"/>
              <a:t>subretinal</a:t>
            </a:r>
            <a:r>
              <a:rPr lang="en-US" dirty="0" smtClean="0"/>
              <a:t> fluid with the patient sitting; </a:t>
            </a:r>
          </a:p>
          <a:p>
            <a:pPr algn="ctr">
              <a:lnSpc>
                <a:spcPct val="150000"/>
              </a:lnSpc>
              <a:buNone/>
            </a:pPr>
            <a:r>
              <a:rPr lang="en-US" b="1" dirty="0" smtClean="0"/>
              <a:t>(B)</a:t>
            </a:r>
            <a:r>
              <a:rPr lang="en-US" dirty="0" smtClean="0"/>
              <a:t> the </a:t>
            </a:r>
            <a:r>
              <a:rPr lang="en-US" dirty="0" err="1" smtClean="0"/>
              <a:t>subretinal</a:t>
            </a:r>
            <a:r>
              <a:rPr lang="en-US" dirty="0" smtClean="0"/>
              <a:t> fluid shifts upwards when the patient assumes the supine position</a:t>
            </a:r>
            <a:endParaRPr lang="en-IN" dirty="0"/>
          </a:p>
        </p:txBody>
      </p:sp>
      <p:pic>
        <p:nvPicPr>
          <p:cNvPr id="21506" name="Picture 2" descr="C:\Users\VAIO\Desktop\RD\bbmapAsset (40)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2362" y="245135"/>
            <a:ext cx="3273369" cy="66128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473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TREATMENT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Spontaneous regression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err="1" smtClean="0"/>
              <a:t>Enucleation</a:t>
            </a:r>
            <a:r>
              <a:rPr lang="en-US" sz="2400" dirty="0" smtClean="0"/>
              <a:t> – in case of tumors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8765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36" y="1783560"/>
            <a:ext cx="3000364" cy="4572000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  <a:buNone/>
            </a:pPr>
            <a:r>
              <a:rPr lang="en-US" sz="2400" dirty="0" smtClean="0"/>
              <a:t> ‘Leopard spot’ pigmentation following resolution of </a:t>
            </a:r>
            <a:r>
              <a:rPr lang="en-US" sz="2400" dirty="0" err="1" smtClean="0"/>
              <a:t>exudative</a:t>
            </a:r>
            <a:r>
              <a:rPr lang="en-US" sz="2400" dirty="0" smtClean="0"/>
              <a:t> retinal detachment  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IN" sz="2400" dirty="0"/>
          </a:p>
        </p:txBody>
      </p:sp>
      <p:pic>
        <p:nvPicPr>
          <p:cNvPr id="23554" name="Picture 2" descr="C:\Users\VAIO\Desktop\RD\bbmapAsset (42)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420" y="928670"/>
            <a:ext cx="6057530" cy="5320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039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8971"/>
            <a:ext cx="8229600" cy="11430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CAUSES OF SUDDEN PAINLESS LOSS OF VISION ?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83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TRACTIONAL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Due to mechanical pull</a:t>
            </a:r>
            <a:endParaRPr lang="en-US" dirty="0"/>
          </a:p>
        </p:txBody>
      </p:sp>
      <p:pic>
        <p:nvPicPr>
          <p:cNvPr id="4" name="Picture 2" descr="C:\Users\VAIO\Desktop\RD\bbmapAsset (38)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5345" y="2449762"/>
            <a:ext cx="4204321" cy="4015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0521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ETIOLOGY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Post </a:t>
            </a:r>
            <a:r>
              <a:rPr lang="en-US" dirty="0" err="1" smtClean="0"/>
              <a:t>tauma</a:t>
            </a:r>
            <a:r>
              <a:rPr lang="en-US" dirty="0" smtClean="0"/>
              <a:t> scar tissue</a:t>
            </a:r>
          </a:p>
          <a:p>
            <a:endParaRPr lang="en-US" dirty="0"/>
          </a:p>
          <a:p>
            <a:r>
              <a:rPr lang="en-US" dirty="0" smtClean="0"/>
              <a:t>PDR</a:t>
            </a:r>
          </a:p>
          <a:p>
            <a:endParaRPr lang="en-US" dirty="0"/>
          </a:p>
          <a:p>
            <a:r>
              <a:rPr lang="en-US" dirty="0" smtClean="0"/>
              <a:t>Post </a:t>
            </a:r>
            <a:r>
              <a:rPr lang="en-US" dirty="0" err="1" smtClean="0"/>
              <a:t>Haemorrhagic</a:t>
            </a:r>
            <a:r>
              <a:rPr lang="en-US" dirty="0" smtClean="0"/>
              <a:t> retinitis </a:t>
            </a:r>
            <a:r>
              <a:rPr lang="en-US" dirty="0" err="1" smtClean="0"/>
              <a:t>proliferans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ROP</a:t>
            </a:r>
          </a:p>
          <a:p>
            <a:endParaRPr lang="en-US" dirty="0"/>
          </a:p>
          <a:p>
            <a:r>
              <a:rPr lang="en-US" dirty="0" smtClean="0"/>
              <a:t>Sickle cell retinopathy</a:t>
            </a:r>
          </a:p>
          <a:p>
            <a:endParaRPr lang="en-US" dirty="0"/>
          </a:p>
          <a:p>
            <a:r>
              <a:rPr lang="en-US" dirty="0" err="1" smtClean="0"/>
              <a:t>Eale’s</a:t>
            </a:r>
            <a:r>
              <a:rPr lang="en-US" dirty="0" smtClean="0"/>
              <a:t> Disease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68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CLINICAL FEATURES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err="1" smtClean="0"/>
              <a:t>Vitreoretinal</a:t>
            </a:r>
            <a:r>
              <a:rPr lang="en-US" sz="2400" dirty="0" smtClean="0"/>
              <a:t> bands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Retinal Breaks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No Shifting Fluid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191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36" y="1783560"/>
            <a:ext cx="2543164" cy="5074440"/>
          </a:xfrm>
        </p:spPr>
        <p:txBody>
          <a:bodyPr>
            <a:normAutofit fontScale="62500" lnSpcReduction="20000"/>
          </a:bodyPr>
          <a:lstStyle/>
          <a:p>
            <a:pPr algn="ctr">
              <a:buNone/>
            </a:pPr>
            <a:r>
              <a:rPr lang="en-IN" b="1" dirty="0" smtClean="0"/>
              <a:t>(A)</a:t>
            </a:r>
            <a:r>
              <a:rPr lang="en-IN" dirty="0" smtClean="0"/>
              <a:t> </a:t>
            </a:r>
            <a:r>
              <a:rPr lang="en-IN" dirty="0" err="1" smtClean="0"/>
              <a:t>Tractional</a:t>
            </a:r>
            <a:r>
              <a:rPr lang="en-IN" dirty="0" smtClean="0"/>
              <a:t> retinal detachment in severe proliferative diabetic retinopathy; </a:t>
            </a:r>
          </a:p>
          <a:p>
            <a:pPr algn="ctr">
              <a:buNone/>
            </a:pPr>
            <a:endParaRPr lang="en-IN" b="1" dirty="0" smtClean="0"/>
          </a:p>
          <a:p>
            <a:pPr algn="ctr">
              <a:buNone/>
            </a:pPr>
            <a:endParaRPr lang="en-IN" b="1" dirty="0" smtClean="0"/>
          </a:p>
          <a:p>
            <a:pPr algn="ctr">
              <a:buNone/>
            </a:pPr>
            <a:r>
              <a:rPr lang="en-IN" b="1" dirty="0" smtClean="0"/>
              <a:t>(B)</a:t>
            </a:r>
            <a:r>
              <a:rPr lang="en-IN" dirty="0" smtClean="0"/>
              <a:t> B-scan image of another patient shows incomplete posterior vitreous detachment and a shallow </a:t>
            </a:r>
            <a:r>
              <a:rPr lang="en-IN" dirty="0" err="1" smtClean="0"/>
              <a:t>tractional</a:t>
            </a:r>
            <a:r>
              <a:rPr lang="en-IN" dirty="0" smtClean="0"/>
              <a:t> retinal detachment</a:t>
            </a:r>
            <a:endParaRPr lang="en-IN" dirty="0"/>
          </a:p>
        </p:txBody>
      </p:sp>
      <p:pic>
        <p:nvPicPr>
          <p:cNvPr id="20482" name="Picture 2" descr="C:\Users\VAIO\Desktop\RD\bbmapAsset (39)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4131" y="149426"/>
            <a:ext cx="3285507" cy="6571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064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TREATMENT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Pars Plana </a:t>
            </a:r>
            <a:r>
              <a:rPr lang="en-US" sz="2400" dirty="0" err="1" smtClean="0"/>
              <a:t>vitrectomy</a:t>
            </a:r>
            <a:endParaRPr lang="en-US" sz="2400" dirty="0" smtClean="0"/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Cut </a:t>
            </a:r>
            <a:r>
              <a:rPr lang="en-US" sz="2400" dirty="0" err="1" smtClean="0"/>
              <a:t>Vitreoretinal</a:t>
            </a:r>
            <a:r>
              <a:rPr lang="en-US" sz="2400" dirty="0" smtClean="0"/>
              <a:t> </a:t>
            </a:r>
            <a:r>
              <a:rPr lang="en-US" sz="2400" dirty="0" err="1" smtClean="0"/>
              <a:t>tractional</a:t>
            </a:r>
            <a:r>
              <a:rPr lang="en-US" sz="2400" dirty="0" smtClean="0"/>
              <a:t> Bands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Internal </a:t>
            </a:r>
            <a:r>
              <a:rPr lang="en-US" sz="2400" dirty="0" err="1" smtClean="0"/>
              <a:t>tamponade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3883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0" y="1494367"/>
            <a:ext cx="4603750" cy="387138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2 year old child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smtClean="0">
                <a:solidFill>
                  <a:srgbClr val="FFFF00"/>
                </a:solidFill>
              </a:rPr>
              <a:t>White opacity(</a:t>
            </a:r>
            <a:r>
              <a:rPr lang="en-US" sz="2400" dirty="0" err="1" smtClean="0">
                <a:solidFill>
                  <a:srgbClr val="FFFF00"/>
                </a:solidFill>
              </a:rPr>
              <a:t>leucocoria</a:t>
            </a:r>
            <a:r>
              <a:rPr lang="en-US" sz="2400" dirty="0" smtClean="0">
                <a:solidFill>
                  <a:srgbClr val="FFFF00"/>
                </a:solidFill>
              </a:rPr>
              <a:t>) in both eyes since birth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smtClean="0">
                <a:solidFill>
                  <a:srgbClr val="FFFF00"/>
                </a:solidFill>
              </a:rPr>
              <a:t>Poor vision since birth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 smtClean="0">
                <a:solidFill>
                  <a:srgbClr val="FFFF00"/>
                </a:solidFill>
              </a:rPr>
              <a:t>Protrusion , watering and redness since 15 days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18750" b="20552"/>
          <a:stretch/>
        </p:blipFill>
        <p:spPr>
          <a:xfrm>
            <a:off x="402167" y="1049866"/>
            <a:ext cx="3714750" cy="249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7" y="3545416"/>
            <a:ext cx="3714750" cy="26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92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9671"/>
            <a:ext cx="8229600" cy="1143000"/>
          </a:xfrm>
        </p:spPr>
        <p:txBody>
          <a:bodyPr/>
          <a:lstStyle/>
          <a:p>
            <a:r>
              <a:rPr lang="en-US" dirty="0" smtClean="0"/>
              <a:t>RETINOBLASTOMA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08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CAUSES OF LEUCOCORIA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950" y="2542116"/>
            <a:ext cx="6855883" cy="3268133"/>
          </a:xfrm>
          <a:solidFill>
            <a:srgbClr val="FF6600"/>
          </a:solidFill>
        </p:spPr>
        <p:txBody>
          <a:bodyPr>
            <a:normAutofit/>
          </a:bodyPr>
          <a:lstStyle/>
          <a:p>
            <a:r>
              <a:rPr lang="en-US" sz="2400" dirty="0" smtClean="0"/>
              <a:t>Retinoblastoma</a:t>
            </a:r>
          </a:p>
          <a:p>
            <a:r>
              <a:rPr lang="en-US" sz="2400" dirty="0" smtClean="0"/>
              <a:t>Congenital cataract</a:t>
            </a:r>
          </a:p>
          <a:p>
            <a:r>
              <a:rPr lang="en-US" sz="2400" dirty="0" err="1" smtClean="0"/>
              <a:t>Coloboma</a:t>
            </a:r>
            <a:r>
              <a:rPr lang="en-US" sz="2400" dirty="0" smtClean="0"/>
              <a:t> of choroid</a:t>
            </a:r>
          </a:p>
          <a:p>
            <a:r>
              <a:rPr lang="en-US" sz="2400" dirty="0" smtClean="0"/>
              <a:t>ROP – </a:t>
            </a:r>
            <a:r>
              <a:rPr lang="en-US" sz="2400" dirty="0" err="1" smtClean="0"/>
              <a:t>retrolental</a:t>
            </a:r>
            <a:r>
              <a:rPr lang="en-US" sz="2400" dirty="0" smtClean="0"/>
              <a:t> fibroplasia</a:t>
            </a:r>
          </a:p>
          <a:p>
            <a:r>
              <a:rPr lang="en-US" sz="2400" dirty="0" smtClean="0"/>
              <a:t>Persistent Hyperplastic Primary hyperplasia</a:t>
            </a:r>
          </a:p>
          <a:p>
            <a:r>
              <a:rPr lang="en-US" sz="2400" dirty="0" err="1" smtClean="0"/>
              <a:t>Toxocara</a:t>
            </a:r>
            <a:r>
              <a:rPr lang="en-US" sz="2400" dirty="0" smtClean="0"/>
              <a:t> </a:t>
            </a:r>
            <a:r>
              <a:rPr lang="en-US" sz="2400" dirty="0" err="1" smtClean="0"/>
              <a:t>endophthalmitis</a:t>
            </a:r>
            <a:endParaRPr lang="en-US" sz="2400" dirty="0" smtClean="0"/>
          </a:p>
          <a:p>
            <a:r>
              <a:rPr lang="en-US" sz="2400" dirty="0" smtClean="0"/>
              <a:t>Exudative retinopathy of coats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66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OBJECTIVES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19265"/>
            <a:ext cx="43593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INTRODUCTION</a:t>
            </a:r>
          </a:p>
          <a:p>
            <a:endParaRPr lang="en-US" dirty="0" smtClean="0"/>
          </a:p>
          <a:p>
            <a:r>
              <a:rPr lang="en-US" dirty="0" smtClean="0"/>
              <a:t>GENETICS – KNUDSON’S HYPOTHESIS</a:t>
            </a:r>
          </a:p>
          <a:p>
            <a:endParaRPr lang="en-US" dirty="0" smtClean="0"/>
          </a:p>
          <a:p>
            <a:r>
              <a:rPr lang="en-US" dirty="0" smtClean="0"/>
              <a:t>HISTOPATHOLOGY</a:t>
            </a:r>
          </a:p>
          <a:p>
            <a:endParaRPr lang="en-US" dirty="0" smtClean="0"/>
          </a:p>
          <a:p>
            <a:r>
              <a:rPr lang="en-US" dirty="0" smtClean="0"/>
              <a:t>CLINICAL FEATURES</a:t>
            </a:r>
          </a:p>
          <a:p>
            <a:endParaRPr lang="en-US" dirty="0" smtClean="0"/>
          </a:p>
          <a:p>
            <a:r>
              <a:rPr lang="en-US" dirty="0" smtClean="0"/>
              <a:t>DIAGNOSIS</a:t>
            </a:r>
          </a:p>
          <a:p>
            <a:endParaRPr lang="en-US" dirty="0" smtClean="0"/>
          </a:p>
          <a:p>
            <a:r>
              <a:rPr lang="en-US" dirty="0" smtClean="0"/>
              <a:t>TREATMENT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19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INTRODUCTION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Congenital</a:t>
            </a:r>
          </a:p>
          <a:p>
            <a:endParaRPr lang="en-US" sz="2400" dirty="0"/>
          </a:p>
          <a:p>
            <a:r>
              <a:rPr lang="en-US" sz="2400" dirty="0"/>
              <a:t>Detected between 1 – 2 </a:t>
            </a:r>
            <a:r>
              <a:rPr lang="en-US" sz="2400" dirty="0" err="1" smtClean="0"/>
              <a:t>yrs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Neurosensory Retina</a:t>
            </a:r>
          </a:p>
          <a:p>
            <a:endParaRPr lang="en-US" sz="2400" dirty="0"/>
          </a:p>
          <a:p>
            <a:r>
              <a:rPr lang="en-US" sz="2400" dirty="0" smtClean="0"/>
              <a:t>1 in 20,000 live births</a:t>
            </a:r>
          </a:p>
          <a:p>
            <a:endParaRPr lang="en-US" sz="2400" dirty="0"/>
          </a:p>
          <a:p>
            <a:r>
              <a:rPr lang="en-US" sz="2400" dirty="0" smtClean="0"/>
              <a:t>Mostly U/L (25-30% B/L)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209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OBJECTIVES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800" dirty="0" smtClean="0"/>
              <a:t>Definition</a:t>
            </a:r>
          </a:p>
          <a:p>
            <a:pPr>
              <a:lnSpc>
                <a:spcPct val="130000"/>
              </a:lnSpc>
            </a:pPr>
            <a:r>
              <a:rPr lang="en-US" sz="2800" dirty="0" smtClean="0"/>
              <a:t>Classification</a:t>
            </a:r>
          </a:p>
          <a:p>
            <a:pPr>
              <a:lnSpc>
                <a:spcPct val="130000"/>
              </a:lnSpc>
            </a:pPr>
            <a:r>
              <a:rPr lang="en-US" sz="2800" dirty="0" smtClean="0"/>
              <a:t>Etiology</a:t>
            </a:r>
          </a:p>
          <a:p>
            <a:pPr>
              <a:lnSpc>
                <a:spcPct val="130000"/>
              </a:lnSpc>
            </a:pPr>
            <a:r>
              <a:rPr lang="en-US" sz="2800" dirty="0" smtClean="0"/>
              <a:t>Pathogenesis</a:t>
            </a:r>
          </a:p>
          <a:p>
            <a:pPr>
              <a:lnSpc>
                <a:spcPct val="130000"/>
              </a:lnSpc>
            </a:pPr>
            <a:r>
              <a:rPr lang="en-US" sz="2800" dirty="0" smtClean="0"/>
              <a:t>Complications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T</a:t>
            </a:r>
            <a:r>
              <a:rPr lang="en-US" sz="2800" dirty="0" smtClean="0"/>
              <a:t>reatment</a:t>
            </a:r>
          </a:p>
          <a:p>
            <a:pPr>
              <a:lnSpc>
                <a:spcPct val="13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9061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GENETICS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Long arm of Ch. 13q14</a:t>
            </a:r>
          </a:p>
          <a:p>
            <a:endParaRPr lang="en-US" sz="2400" dirty="0"/>
          </a:p>
          <a:p>
            <a:r>
              <a:rPr lang="en-US" sz="2400" u="sng" dirty="0" smtClean="0">
                <a:solidFill>
                  <a:srgbClr val="FFFF00"/>
                </a:solidFill>
              </a:rPr>
              <a:t>Knudson’s two hit hypothesis</a:t>
            </a:r>
          </a:p>
          <a:p>
            <a:endParaRPr lang="en-US" sz="2400" u="sng" dirty="0" smtClean="0">
              <a:solidFill>
                <a:srgbClr val="FFFF00"/>
              </a:solidFill>
            </a:endParaRPr>
          </a:p>
          <a:p>
            <a:endParaRPr lang="en-US" sz="2400" u="sng" dirty="0">
              <a:solidFill>
                <a:srgbClr val="FFFF00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Hereditary </a:t>
            </a: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endParaRPr lang="en-US" sz="2400" dirty="0" smtClean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 smtClean="0">
                <a:solidFill>
                  <a:srgbClr val="FFFFFF"/>
                </a:solidFill>
              </a:rPr>
              <a:t> Non Hereditary - </a:t>
            </a:r>
            <a:r>
              <a:rPr lang="en-US" sz="2400" dirty="0" smtClean="0">
                <a:solidFill>
                  <a:srgbClr val="FFFF00"/>
                </a:solidFill>
              </a:rPr>
              <a:t>U/L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2205" y="4183093"/>
            <a:ext cx="4221628" cy="1200329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40 % of all cases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Autosomal Dominant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Multifocal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B/L 40% chances in sibling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31383" y="2642617"/>
            <a:ext cx="4497834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4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RB_Schemat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1151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PATHOLOGY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0056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Proliferation of immature retinal neural cells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Small round cells with large nuclei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7" descr="RBlow-771931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57" y="3340524"/>
            <a:ext cx="3290465" cy="31169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1672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HISTOPATHOLOGY</a:t>
            </a:r>
            <a:endParaRPr lang="en-US" dirty="0"/>
          </a:p>
        </p:txBody>
      </p:sp>
      <p:pic>
        <p:nvPicPr>
          <p:cNvPr id="4" name="Picture 3" descr="f.w roset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0" y="1143000"/>
            <a:ext cx="2714257" cy="2395737"/>
          </a:xfrm>
          <a:prstGeom prst="rect">
            <a:avLst/>
          </a:prstGeom>
        </p:spPr>
      </p:pic>
      <p:pic>
        <p:nvPicPr>
          <p:cNvPr id="5" name="Picture 4" descr="h w rosett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38" y="1143000"/>
            <a:ext cx="4294162" cy="2395736"/>
          </a:xfrm>
          <a:prstGeom prst="rect">
            <a:avLst/>
          </a:prstGeom>
        </p:spPr>
      </p:pic>
      <p:pic>
        <p:nvPicPr>
          <p:cNvPr id="6" name="Picture 5" descr="fleurett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59" y="4322655"/>
            <a:ext cx="3247337" cy="22783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4439" y="3768657"/>
            <a:ext cx="3609845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b="1" u="sng" dirty="0"/>
              <a:t>Flexner-</a:t>
            </a:r>
            <a:r>
              <a:rPr lang="en-US" b="1" u="sng" dirty="0" err="1"/>
              <a:t>wintersteiner</a:t>
            </a:r>
            <a:r>
              <a:rPr lang="en-US" b="1" u="sng" dirty="0"/>
              <a:t> rosettes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57655" y="3768657"/>
            <a:ext cx="2713453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r>
              <a:rPr lang="en-US" b="1" u="sng" dirty="0"/>
              <a:t>Homer wright rosettes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0971" y="6231694"/>
            <a:ext cx="1236148" cy="369332"/>
          </a:xfrm>
          <a:prstGeom prst="rect">
            <a:avLst/>
          </a:prstGeom>
          <a:solidFill>
            <a:srgbClr val="FF6600"/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u="sng" dirty="0" err="1"/>
              <a:t>Fleurettes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507341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CLINICAL FEATURES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91633"/>
          </a:xfrm>
        </p:spPr>
        <p:txBody>
          <a:bodyPr/>
          <a:lstStyle/>
          <a:p>
            <a:r>
              <a:rPr lang="en-US" dirty="0" smtClean="0"/>
              <a:t>4 Stages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94416" y="2868083"/>
            <a:ext cx="5894917" cy="2677656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Quiescent stage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Galucomatous</a:t>
            </a:r>
            <a:r>
              <a:rPr lang="en-US" sz="2400" dirty="0" smtClean="0"/>
              <a:t> stage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Stage of </a:t>
            </a:r>
            <a:r>
              <a:rPr lang="en-US" sz="2400" dirty="0" err="1" smtClean="0"/>
              <a:t>extraocular</a:t>
            </a:r>
            <a:r>
              <a:rPr lang="en-US" sz="2400" dirty="0" smtClean="0"/>
              <a:t> extension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Stage of distant metastasis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6891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QUIESCENT STAGE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64550" cy="4525963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6 </a:t>
            </a:r>
            <a:r>
              <a:rPr lang="en-US" sz="20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mts</a:t>
            </a:r>
            <a:r>
              <a:rPr lang="en-US" sz="2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to 1 year</a:t>
            </a:r>
          </a:p>
          <a:p>
            <a:endParaRPr lang="en-US" sz="20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 sz="20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Leucocoria</a:t>
            </a:r>
            <a:r>
              <a:rPr lang="en-US" sz="2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/ </a:t>
            </a:r>
            <a:r>
              <a:rPr lang="en-US" sz="2000" dirty="0" err="1" smtClean="0">
                <a:solidFill>
                  <a:srgbClr val="FF6600"/>
                </a:solidFill>
                <a:latin typeface="Times New Roman"/>
                <a:cs typeface="Times New Roman"/>
              </a:rPr>
              <a:t>Amaurotic</a:t>
            </a:r>
            <a:r>
              <a:rPr lang="en-US" sz="2000" dirty="0" smtClean="0">
                <a:solidFill>
                  <a:srgbClr val="FF6600"/>
                </a:solidFill>
                <a:latin typeface="Times New Roman"/>
                <a:cs typeface="Times New Roman"/>
              </a:rPr>
              <a:t> Cat’s eye </a:t>
            </a:r>
          </a:p>
          <a:p>
            <a:endParaRPr lang="en-US" sz="20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Squint</a:t>
            </a:r>
          </a:p>
          <a:p>
            <a:endParaRPr lang="en-US" sz="20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 sz="20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Nystagmus</a:t>
            </a:r>
            <a:endParaRPr lang="en-US" sz="2000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endParaRPr lang="en-US" sz="20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Defective vision – rare</a:t>
            </a:r>
          </a:p>
          <a:p>
            <a:endParaRPr lang="en-US" sz="20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Ophthalmoscopy – </a:t>
            </a:r>
            <a:r>
              <a:rPr lang="en-US" sz="20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Exophytic</a:t>
            </a:r>
            <a:r>
              <a:rPr lang="en-US" sz="2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and </a:t>
            </a:r>
            <a:r>
              <a:rPr lang="en-US" sz="2000" dirty="0" err="1" smtClean="0">
                <a:solidFill>
                  <a:srgbClr val="FFFFFF"/>
                </a:solidFill>
                <a:latin typeface="Times New Roman"/>
                <a:cs typeface="Times New Roman"/>
              </a:rPr>
              <a:t>Endophytic</a:t>
            </a:r>
            <a:r>
              <a:rPr lang="en-US" sz="2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growth</a:t>
            </a:r>
            <a:endParaRPr lang="en-US" sz="20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9032" b="53692"/>
          <a:stretch/>
        </p:blipFill>
        <p:spPr>
          <a:xfrm>
            <a:off x="4879398" y="2963333"/>
            <a:ext cx="3941812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4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656" b="7656"/>
          <a:stretch>
            <a:fillRect/>
          </a:stretch>
        </p:blipFill>
        <p:spPr>
          <a:xfrm>
            <a:off x="393701" y="3989917"/>
            <a:ext cx="3387591" cy="2518038"/>
          </a:xfrm>
        </p:spPr>
      </p:pic>
      <p:sp>
        <p:nvSpPr>
          <p:cNvPr id="5" name="TextBox 4"/>
          <p:cNvSpPr txBox="1"/>
          <p:nvPr/>
        </p:nvSpPr>
        <p:spPr>
          <a:xfrm>
            <a:off x="920750" y="27608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ENDOPHYTIC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704" y="3884084"/>
            <a:ext cx="3357384" cy="25180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68518" y="276083"/>
            <a:ext cx="1925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EXOPHYTIC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388" b="50156"/>
          <a:stretch/>
        </p:blipFill>
        <p:spPr>
          <a:xfrm>
            <a:off x="393701" y="1239049"/>
            <a:ext cx="3129981" cy="24071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51697"/>
          <a:stretch/>
        </p:blipFill>
        <p:spPr>
          <a:xfrm>
            <a:off x="5341056" y="1170014"/>
            <a:ext cx="3043328" cy="23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74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GLAUCOMATOUS STAGE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Severe eye pain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Redness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Watering</a:t>
            </a:r>
          </a:p>
          <a:p>
            <a:pPr>
              <a:lnSpc>
                <a:spcPct val="130000"/>
              </a:lnSpc>
            </a:pPr>
            <a:r>
              <a:rPr lang="en-US" sz="2400" dirty="0" err="1" smtClean="0"/>
              <a:t>Proptosis</a:t>
            </a:r>
            <a:endParaRPr lang="en-US" sz="2400" dirty="0" smtClean="0"/>
          </a:p>
          <a:p>
            <a:pPr>
              <a:lnSpc>
                <a:spcPct val="130000"/>
              </a:lnSpc>
            </a:pPr>
            <a:r>
              <a:rPr lang="en-US" sz="2400" dirty="0" smtClean="0"/>
              <a:t>Congestion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Hazy Cornea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Raised IOP</a:t>
            </a:r>
          </a:p>
          <a:p>
            <a:pPr>
              <a:lnSpc>
                <a:spcPct val="130000"/>
              </a:lnSpc>
            </a:pPr>
            <a:r>
              <a:rPr lang="en-US" sz="2400" dirty="0" err="1" smtClean="0"/>
              <a:t>Pseudohypopyon</a:t>
            </a:r>
            <a:r>
              <a:rPr lang="en-US" sz="2400" dirty="0" smtClean="0"/>
              <a:t> / </a:t>
            </a:r>
            <a:r>
              <a:rPr lang="en-US" sz="2400" dirty="0" err="1" smtClean="0"/>
              <a:t>Hyphaema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438" t="66554" r="59306" b="10092"/>
          <a:stretch/>
        </p:blipFill>
        <p:spPr>
          <a:xfrm>
            <a:off x="4241300" y="1975710"/>
            <a:ext cx="4269038" cy="274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EXTRAOCULAR EXTENSION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Globe bursts through sclera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Involvement of </a:t>
            </a:r>
            <a:r>
              <a:rPr lang="en-US" sz="2400" dirty="0" err="1" smtClean="0"/>
              <a:t>extraocular</a:t>
            </a:r>
            <a:r>
              <a:rPr lang="en-US" sz="2400" dirty="0" smtClean="0"/>
              <a:t> tissue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Marked </a:t>
            </a:r>
            <a:r>
              <a:rPr lang="en-US" sz="2400" dirty="0" err="1" smtClean="0"/>
              <a:t>proptosis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656" t="40883" r="4024" b="15450"/>
          <a:stretch/>
        </p:blipFill>
        <p:spPr>
          <a:xfrm>
            <a:off x="4863671" y="3418417"/>
            <a:ext cx="3823129" cy="29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00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DISTANT METASTASIS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Lymphatic spread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Direct extension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Blood stream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023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INTRODUCTION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800" dirty="0" smtClean="0"/>
              <a:t>Separation of neurosensory retina from pigment epithelium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18" y="2922620"/>
            <a:ext cx="4745566" cy="35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38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DIAGNOSIS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IOP measurement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Corneal Diameter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Fundus Exam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/>
              <a:t>B-Scan</a:t>
            </a:r>
          </a:p>
          <a:p>
            <a:pPr>
              <a:lnSpc>
                <a:spcPct val="130000"/>
              </a:lnSpc>
            </a:pPr>
            <a:endParaRPr lang="en-US" sz="2400" dirty="0" smtClean="0"/>
          </a:p>
          <a:p>
            <a:pPr>
              <a:lnSpc>
                <a:spcPct val="130000"/>
              </a:lnSpc>
            </a:pPr>
            <a:endParaRPr lang="en-US" sz="2400" dirty="0"/>
          </a:p>
        </p:txBody>
      </p:sp>
      <p:pic>
        <p:nvPicPr>
          <p:cNvPr id="5" name="Picture 8" descr="B_scan_Ultrasoun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82556" y="4434416"/>
            <a:ext cx="4320662" cy="214683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167" y="1515110"/>
            <a:ext cx="3386667" cy="25806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3750" y="3191417"/>
            <a:ext cx="134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27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0886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/>
              <a:t>LDH level in aqueous humor</a:t>
            </a:r>
          </a:p>
          <a:p>
            <a:pPr marL="0" indent="0">
              <a:lnSpc>
                <a:spcPct val="130000"/>
              </a:lnSpc>
              <a:buNone/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Plain </a:t>
            </a:r>
            <a:r>
              <a:rPr lang="en-US" sz="2400" dirty="0"/>
              <a:t>X-</a:t>
            </a:r>
            <a:r>
              <a:rPr lang="en-US" sz="2400" dirty="0" smtClean="0"/>
              <a:t>ray</a:t>
            </a:r>
            <a:endParaRPr lang="en-US" sz="2400" dirty="0"/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/>
              <a:t>CT</a:t>
            </a:r>
          </a:p>
          <a:p>
            <a:pPr>
              <a:lnSpc>
                <a:spcPct val="13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16" y="1274309"/>
            <a:ext cx="3122084" cy="2342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716" y="3616912"/>
            <a:ext cx="3230033" cy="3050587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719667" y="1600200"/>
            <a:ext cx="127000" cy="675217"/>
          </a:xfrm>
          <a:prstGeom prst="upArrow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696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TREATMENT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21300" cy="5058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u="sng" dirty="0" smtClean="0"/>
              <a:t>1) TUMOR DESTRUCTIVE THERAPY</a:t>
            </a:r>
            <a:endParaRPr 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243666" y="2360083"/>
            <a:ext cx="4730751" cy="2585323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Chemoreduction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Radiotherapy – EBRT / BRACHY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Cryotherapy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Laser Photocoagulation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Thermotherapy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500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TREATMENT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21300" cy="50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2</a:t>
            </a:r>
            <a:r>
              <a:rPr lang="en-US" sz="2400" b="1" u="sng" dirty="0" smtClean="0"/>
              <a:t>) ENUCLEATION</a:t>
            </a:r>
            <a:endParaRPr 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899582" y="2381249"/>
            <a:ext cx="4730751" cy="2031325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Tumor &gt; ½ retina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Optic nerve involved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Glaucoma present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Anterior chamber involvement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05417" y="5069417"/>
            <a:ext cx="643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optic nerve invasion – radio + chemo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9192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TREATMENT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21300" cy="505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3</a:t>
            </a:r>
            <a:r>
              <a:rPr lang="en-US" sz="2400" b="1" u="sng" dirty="0" smtClean="0"/>
              <a:t>) PALLIATIVE THERAPY</a:t>
            </a:r>
            <a:endParaRPr 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2243666" y="2360083"/>
            <a:ext cx="4730751" cy="175432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With Orbital extension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With Intracranial extension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With distant metastasis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7916" y="4824915"/>
            <a:ext cx="670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CHEMO + EBRT + SURGICAL DEBULKING(EXENTRATION)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69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PROGNOSIS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0" y="1600200"/>
            <a:ext cx="8528050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Survival rate 70-85% - </a:t>
            </a:r>
            <a:r>
              <a:rPr lang="en-US" sz="2400" dirty="0" err="1" smtClean="0"/>
              <a:t>enucleation</a:t>
            </a:r>
            <a:r>
              <a:rPr lang="en-US" sz="2400" dirty="0" smtClean="0"/>
              <a:t> before </a:t>
            </a:r>
            <a:r>
              <a:rPr lang="en-US" sz="2400" dirty="0" err="1" smtClean="0"/>
              <a:t>extraocular</a:t>
            </a:r>
            <a:r>
              <a:rPr lang="en-US" sz="2400" dirty="0" smtClean="0"/>
              <a:t>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              extension</a:t>
            </a:r>
          </a:p>
          <a:p>
            <a:pPr>
              <a:lnSpc>
                <a:spcPct val="130000"/>
              </a:lnSpc>
            </a:pP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smtClean="0"/>
              <a:t>Poor – optic nerve involvement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Undifferentiated tumor cells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Massive </a:t>
            </a:r>
            <a:r>
              <a:rPr lang="en-US" sz="2400" dirty="0" err="1" smtClean="0"/>
              <a:t>choridal</a:t>
            </a:r>
            <a:r>
              <a:rPr lang="en-US" sz="2400" dirty="0" smtClean="0"/>
              <a:t> invasion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5121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588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THANK YOU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136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CLASSIFICATION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59967" cy="4525963"/>
          </a:xfrm>
        </p:spPr>
        <p:txBody>
          <a:bodyPr/>
          <a:lstStyle/>
          <a:p>
            <a:r>
              <a:rPr lang="en-US" dirty="0" err="1" smtClean="0"/>
              <a:t>Rhegmatogenous</a:t>
            </a:r>
            <a:r>
              <a:rPr lang="en-US" dirty="0" smtClean="0"/>
              <a:t> / Primary</a:t>
            </a:r>
          </a:p>
          <a:p>
            <a:endParaRPr lang="en-US" dirty="0"/>
          </a:p>
          <a:p>
            <a:r>
              <a:rPr lang="en-US" dirty="0" err="1" smtClean="0"/>
              <a:t>Tractional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Exudative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3556000" y="2751667"/>
            <a:ext cx="508000" cy="1788583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76750" y="3507833"/>
            <a:ext cx="164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8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RHEGMATOGENOUS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retinal break</a:t>
            </a:r>
          </a:p>
          <a:p>
            <a:endParaRPr lang="en-US" dirty="0"/>
          </a:p>
          <a:p>
            <a:r>
              <a:rPr lang="en-US" dirty="0" smtClean="0"/>
              <a:t>Sub retinal fluid sweeps</a:t>
            </a:r>
          </a:p>
          <a:p>
            <a:endParaRPr lang="en-US" dirty="0"/>
          </a:p>
          <a:p>
            <a:r>
              <a:rPr lang="en-US" dirty="0" smtClean="0"/>
              <a:t>Sensory retina separated from pigment </a:t>
            </a:r>
            <a:r>
              <a:rPr lang="en-US" dirty="0" err="1" smtClean="0"/>
              <a:t>epi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5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PREDISPOSING FACTORS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Age – M/C in 40 to 60 </a:t>
            </a:r>
          </a:p>
          <a:p>
            <a:endParaRPr lang="en-US" dirty="0"/>
          </a:p>
          <a:p>
            <a:r>
              <a:rPr lang="en-US" dirty="0" smtClean="0"/>
              <a:t>M:F – 3:2</a:t>
            </a:r>
          </a:p>
          <a:p>
            <a:endParaRPr lang="en-US" dirty="0"/>
          </a:p>
          <a:p>
            <a:r>
              <a:rPr lang="en-US" dirty="0" smtClean="0"/>
              <a:t>Myopia</a:t>
            </a:r>
          </a:p>
          <a:p>
            <a:endParaRPr lang="en-US" dirty="0"/>
          </a:p>
          <a:p>
            <a:r>
              <a:rPr lang="en-US" dirty="0" err="1" smtClean="0"/>
              <a:t>Aphakia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Retinal </a:t>
            </a:r>
            <a:r>
              <a:rPr lang="en-US" dirty="0" err="1" smtClean="0"/>
              <a:t>degenrations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Trauma</a:t>
            </a:r>
          </a:p>
          <a:p>
            <a:endParaRPr lang="en-US" dirty="0"/>
          </a:p>
          <a:p>
            <a:r>
              <a:rPr lang="en-US" dirty="0" smtClean="0"/>
              <a:t>Senile PVD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32250" y="4099361"/>
            <a:ext cx="1291167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Lattice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Snail track</a:t>
            </a:r>
          </a:p>
        </p:txBody>
      </p:sp>
      <p:pic>
        <p:nvPicPr>
          <p:cNvPr id="6" name="Picture 2" descr="C:\Users\VAIO\Desktop\14.gif"/>
          <p:cNvPicPr>
            <a:picLocks noChangeAspect="1" noChangeArrowheads="1"/>
          </p:cNvPicPr>
          <p:nvPr/>
        </p:nvPicPr>
        <p:blipFill rotWithShape="1">
          <a:blip r:embed="rId2"/>
          <a:srcRect t="46998"/>
          <a:stretch/>
        </p:blipFill>
        <p:spPr bwMode="auto">
          <a:xfrm>
            <a:off x="6125107" y="4097244"/>
            <a:ext cx="2787683" cy="2400830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5107" y="1600200"/>
            <a:ext cx="2787683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880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PATHOGENESIS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" y="1638584"/>
            <a:ext cx="2156883" cy="643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Acute PVD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023110" y="1638584"/>
            <a:ext cx="3136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Retinal </a:t>
            </a:r>
            <a:r>
              <a:rPr lang="en-US" sz="2400" dirty="0" err="1" smtClean="0"/>
              <a:t>Degenrations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205023" y="3508918"/>
            <a:ext cx="12480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Trauma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843693" y="1638584"/>
            <a:ext cx="1374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Aphakia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589866" y="3627914"/>
            <a:ext cx="2045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Retinal Break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647160" y="4954085"/>
            <a:ext cx="1859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SRF Sweeps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650567" y="6175917"/>
            <a:ext cx="3610033" cy="461665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RETINAL DETACHMENT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455584" y="2282051"/>
            <a:ext cx="285750" cy="1226867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8822934">
            <a:off x="2222827" y="1974170"/>
            <a:ext cx="285750" cy="1721602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2497057">
            <a:off x="6254594" y="2030614"/>
            <a:ext cx="285750" cy="159347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523318" y="4150267"/>
            <a:ext cx="218016" cy="80381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523318" y="5372099"/>
            <a:ext cx="218016" cy="80381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5400000">
            <a:off x="6277131" y="3214275"/>
            <a:ext cx="285750" cy="1226867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40328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256</TotalTime>
  <Words>677</Words>
  <Application>Microsoft Macintosh PowerPoint</Application>
  <PresentationFormat>On-screen Show (4:3)</PresentationFormat>
  <Paragraphs>366</Paragraphs>
  <Slides>56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Black</vt:lpstr>
      <vt:lpstr>PowerPoint Presentation</vt:lpstr>
      <vt:lpstr>RETINAL DETACHMENT</vt:lpstr>
      <vt:lpstr>CAUSES OF SUDDEN PAINLESS LOSS OF VISION ?</vt:lpstr>
      <vt:lpstr>OBJECTIVES</vt:lpstr>
      <vt:lpstr>INTRODUCTION</vt:lpstr>
      <vt:lpstr>CLASSIFICATION</vt:lpstr>
      <vt:lpstr>RHEGMATOGENOUS</vt:lpstr>
      <vt:lpstr>PREDISPOSING FACTORS</vt:lpstr>
      <vt:lpstr>PATHOGENESIS</vt:lpstr>
      <vt:lpstr>CLINICAL FEATURES</vt:lpstr>
      <vt:lpstr>SIGNS</vt:lpstr>
      <vt:lpstr>OPHTHALMOSCOPY</vt:lpstr>
      <vt:lpstr>OPHTHALMOSCOPY</vt:lpstr>
      <vt:lpstr>SIGNS</vt:lpstr>
      <vt:lpstr>Fresh retinal detachment. </vt:lpstr>
      <vt:lpstr>PowerPoint Presentation</vt:lpstr>
      <vt:lpstr>COMPLICATIONS</vt:lpstr>
      <vt:lpstr>TREATMENT</vt:lpstr>
      <vt:lpstr>TREATMENT</vt:lpstr>
      <vt:lpstr>Scleral buckling</vt:lpstr>
      <vt:lpstr>Pneumatic   retinopexy</vt:lpstr>
      <vt:lpstr>SECONDARY RETINAL DETACHMENT</vt:lpstr>
      <vt:lpstr>EXUDATIVE / SOLID </vt:lpstr>
      <vt:lpstr>ETIOLOGY</vt:lpstr>
      <vt:lpstr>ETIOLOGY</vt:lpstr>
      <vt:lpstr>CLINICAL FEATURES</vt:lpstr>
      <vt:lpstr>PowerPoint Presentation</vt:lpstr>
      <vt:lpstr>TREATMENT</vt:lpstr>
      <vt:lpstr>PowerPoint Presentation</vt:lpstr>
      <vt:lpstr>TRACTIONAL</vt:lpstr>
      <vt:lpstr>ETIOLOGY</vt:lpstr>
      <vt:lpstr>CLINICAL FEATURES</vt:lpstr>
      <vt:lpstr>PowerPoint Presentation</vt:lpstr>
      <vt:lpstr>TREATMENT</vt:lpstr>
      <vt:lpstr>PowerPoint Presentation</vt:lpstr>
      <vt:lpstr>RETINOBLASTOMA</vt:lpstr>
      <vt:lpstr>CAUSES OF LEUCOCORIA</vt:lpstr>
      <vt:lpstr>OBJECTIVES</vt:lpstr>
      <vt:lpstr>INTRODUCTION</vt:lpstr>
      <vt:lpstr>GENETICS</vt:lpstr>
      <vt:lpstr>PowerPoint Presentation</vt:lpstr>
      <vt:lpstr>PATHOLOGY</vt:lpstr>
      <vt:lpstr>HISTOPATHOLOGY</vt:lpstr>
      <vt:lpstr>CLINICAL FEATURES</vt:lpstr>
      <vt:lpstr>QUIESCENT STAGE</vt:lpstr>
      <vt:lpstr>PowerPoint Presentation</vt:lpstr>
      <vt:lpstr>GLAUCOMATOUS STAGE</vt:lpstr>
      <vt:lpstr>EXTRAOCULAR EXTENSION</vt:lpstr>
      <vt:lpstr>DISTANT METASTASIS</vt:lpstr>
      <vt:lpstr>DIAGNOSIS</vt:lpstr>
      <vt:lpstr>DIAGNOSIS</vt:lpstr>
      <vt:lpstr>TREATMENT</vt:lpstr>
      <vt:lpstr>TREATMENT</vt:lpstr>
      <vt:lpstr>TREATMENT</vt:lpstr>
      <vt:lpstr>PROGNOSIS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RETINAL DETACHMENT</dc:title>
  <dc:creator>shrey maheshwari</dc:creator>
  <cp:lastModifiedBy>shrey maheshwari</cp:lastModifiedBy>
  <cp:revision>21</cp:revision>
  <dcterms:created xsi:type="dcterms:W3CDTF">2001-01-04T12:11:31Z</dcterms:created>
  <dcterms:modified xsi:type="dcterms:W3CDTF">2016-09-14T12:10:25Z</dcterms:modified>
</cp:coreProperties>
</file>